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147473435" r:id="rId2"/>
    <p:sldId id="2147473439" r:id="rId3"/>
    <p:sldId id="2147473438" r:id="rId4"/>
    <p:sldId id="2147473436" r:id="rId5"/>
    <p:sldId id="2147473440" r:id="rId6"/>
    <p:sldId id="2147473441" r:id="rId7"/>
    <p:sldId id="2147473434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AA75E-0429-4F89-8B78-6E39C739E0B8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BD83D-7778-407B-AAAC-7B751FCFFB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78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EF9599-B4E4-44A3-8BFE-5E0BD1DB34B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4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0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7.3.2024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0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324686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3539859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E5C-EBDA-4D35-835F-C4EA74A72D71}" type="datetime1">
              <a:rPr lang="fi-FI" smtClean="0"/>
              <a:t>7.3.2024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154076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7.3.2024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6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0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7.3.2024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55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0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7.3.2024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7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45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7.3.2024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3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7.3.2024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187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73F69-68AA-4F02-5194-D4C263073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71329E64-5D2A-A302-57E9-F67F0D18F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6" y="0"/>
            <a:ext cx="1503847" cy="1905326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9B4B981E-C5A6-C850-046E-4A69C7CC1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86" y="1580794"/>
            <a:ext cx="12171514" cy="52772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9A12D0-C135-ECA6-DE20-4DDAE9863536}"/>
              </a:ext>
            </a:extLst>
          </p:cNvPr>
          <p:cNvSpPr txBox="1">
            <a:spLocks/>
          </p:cNvSpPr>
          <p:nvPr/>
        </p:nvSpPr>
        <p:spPr>
          <a:xfrm>
            <a:off x="134902" y="264152"/>
            <a:ext cx="7954393" cy="2387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/>
              <a:ea typeface="+mj-ea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79147-7483-B170-392B-06F4972F0C4B}"/>
              </a:ext>
            </a:extLst>
          </p:cNvPr>
          <p:cNvSpPr txBox="1">
            <a:spLocks/>
          </p:cNvSpPr>
          <p:nvPr/>
        </p:nvSpPr>
        <p:spPr>
          <a:xfrm>
            <a:off x="1116804" y="679785"/>
            <a:ext cx="10690498" cy="15563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Vanda </a:t>
            </a:r>
            <a:r>
              <a:rPr lang="fi-FI" sz="32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32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Kervo</a:t>
            </a:r>
            <a:r>
              <a:rPr lang="fi-FI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32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välfärdsområdets</a:t>
            </a:r>
            <a:r>
              <a:rPr lang="fi-FI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32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regionala</a:t>
            </a:r>
            <a:r>
              <a:rPr lang="fi-FI" sz="3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32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fi-FI" sz="3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för </a:t>
            </a:r>
            <a:r>
              <a:rPr lang="fi-FI" sz="32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studerandevård</a:t>
            </a:r>
            <a:endParaRPr lang="fi-FI" sz="32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7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478E4-0E23-0290-BF33-BE21729A7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193CA4-E3CF-42EF-6DB5-E4A4C9C51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38" y="-548329"/>
            <a:ext cx="10260000" cy="1325563"/>
          </a:xfrm>
        </p:spPr>
        <p:txBody>
          <a:bodyPr>
            <a:normAutofit/>
          </a:bodyPr>
          <a:lstStyle/>
          <a:p>
            <a:r>
              <a:rPr lang="fi-FI" sz="1800" kern="1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PLANER SOM STÖDER BARN OCH UNGAS VÄLBEFINNANDE</a:t>
            </a:r>
            <a:br>
              <a:rPr lang="fi-FI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2000">
              <a:latin typeface="+mj-lt"/>
            </a:endParaRP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D95F676A-11E7-16A7-07BB-72247BEB1DDA}"/>
              </a:ext>
            </a:extLst>
          </p:cNvPr>
          <p:cNvSpPr/>
          <p:nvPr/>
        </p:nvSpPr>
        <p:spPr>
          <a:xfrm>
            <a:off x="1306252" y="996482"/>
            <a:ext cx="3256020" cy="1771259"/>
          </a:xfrm>
          <a:prstGeom prst="rect">
            <a:avLst/>
          </a:prstGeom>
          <a:noFill/>
          <a:ln w="34925" cap="rnd">
            <a:solidFill>
              <a:schemeClr val="tx2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220868"/>
                      <a:gd name="connsiteY0" fmla="*/ 0 h 2625722"/>
                      <a:gd name="connsiteX1" fmla="*/ 5220868 w 5220868"/>
                      <a:gd name="connsiteY1" fmla="*/ 0 h 2625722"/>
                      <a:gd name="connsiteX2" fmla="*/ 5220868 w 5220868"/>
                      <a:gd name="connsiteY2" fmla="*/ 2625722 h 2625722"/>
                      <a:gd name="connsiteX3" fmla="*/ 0 w 5220868"/>
                      <a:gd name="connsiteY3" fmla="*/ 2625722 h 2625722"/>
                      <a:gd name="connsiteX4" fmla="*/ 0 w 5220868"/>
                      <a:gd name="connsiteY4" fmla="*/ 0 h 26257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220868" h="2625722" extrusionOk="0">
                        <a:moveTo>
                          <a:pt x="0" y="0"/>
                        </a:moveTo>
                        <a:cubicBezTo>
                          <a:pt x="1046989" y="118645"/>
                          <a:pt x="2929095" y="116012"/>
                          <a:pt x="5220868" y="0"/>
                        </a:cubicBezTo>
                        <a:cubicBezTo>
                          <a:pt x="5087986" y="450277"/>
                          <a:pt x="5305819" y="1943383"/>
                          <a:pt x="5220868" y="2625722"/>
                        </a:cubicBezTo>
                        <a:cubicBezTo>
                          <a:pt x="3562759" y="2760322"/>
                          <a:pt x="1215838" y="2468526"/>
                          <a:pt x="0" y="2625722"/>
                        </a:cubicBezTo>
                        <a:cubicBezTo>
                          <a:pt x="-20187" y="1376016"/>
                          <a:pt x="-152480" y="30191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820518E3-35B9-A7C3-41AB-5F8E1DEFCAA5}"/>
              </a:ext>
            </a:extLst>
          </p:cNvPr>
          <p:cNvSpPr/>
          <p:nvPr/>
        </p:nvSpPr>
        <p:spPr>
          <a:xfrm>
            <a:off x="2546020" y="4760137"/>
            <a:ext cx="2163392" cy="1078131"/>
          </a:xfrm>
          <a:prstGeom prst="rect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 välfärdsplan för barn och unga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6286CB8E-1699-8B01-1B89-8E3A5390DFAC}"/>
              </a:ext>
            </a:extLst>
          </p:cNvPr>
          <p:cNvSpPr/>
          <p:nvPr/>
        </p:nvSpPr>
        <p:spPr>
          <a:xfrm>
            <a:off x="7170753" y="5447920"/>
            <a:ext cx="2181385" cy="101566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 välfärdsplan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0470B0A9-A8DC-E0B6-9D8F-BB8C17E05835}"/>
              </a:ext>
            </a:extLst>
          </p:cNvPr>
          <p:cNvSpPr/>
          <p:nvPr/>
        </p:nvSpPr>
        <p:spPr>
          <a:xfrm>
            <a:off x="9692093" y="3114614"/>
            <a:ext cx="2261419" cy="872978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Vanda och Kervo välfärdsplaner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93BAFDF5-9C9E-853F-A9E1-2751F3AAE41E}"/>
              </a:ext>
            </a:extLst>
          </p:cNvPr>
          <p:cNvSpPr/>
          <p:nvPr/>
        </p:nvSpPr>
        <p:spPr>
          <a:xfrm>
            <a:off x="8382202" y="1884283"/>
            <a:ext cx="2656891" cy="991905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CE398549-76BB-634E-7E17-7E1670B05D54}"/>
              </a:ext>
            </a:extLst>
          </p:cNvPr>
          <p:cNvSpPr txBox="1"/>
          <p:nvPr/>
        </p:nvSpPr>
        <p:spPr>
          <a:xfrm>
            <a:off x="1565890" y="3206230"/>
            <a:ext cx="183027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regionala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studerandevårdsplanen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bifogas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till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en del av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regionala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välfärdsplanen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för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barn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endParaRPr lang="fi-FI" sz="1200" kern="100" dirty="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1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5A50F5D1-430A-5A33-B420-DBB37B395845}"/>
              </a:ext>
            </a:extLst>
          </p:cNvPr>
          <p:cNvSpPr txBox="1"/>
          <p:nvPr/>
        </p:nvSpPr>
        <p:spPr>
          <a:xfrm>
            <a:off x="6912472" y="3610696"/>
            <a:ext cx="17883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i-FI" sz="1200" i="1" kern="1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 regionala välfärdsplanen för barn och unga bifogas till en del av den regionala välfärdsplanen</a:t>
            </a:r>
            <a:endParaRPr lang="fi-FI" sz="1200" kern="10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1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Puhekupla: Suorakulmio 13">
            <a:extLst>
              <a:ext uri="{FF2B5EF4-FFF2-40B4-BE49-F238E27FC236}">
                <a16:creationId xmlns:a16="http://schemas.microsoft.com/office/drawing/2014/main" id="{F11AFC70-B139-E2D8-A57A-E3D462789EF7}"/>
              </a:ext>
            </a:extLst>
          </p:cNvPr>
          <p:cNvSpPr/>
          <p:nvPr/>
        </p:nvSpPr>
        <p:spPr>
          <a:xfrm>
            <a:off x="1557608" y="3163301"/>
            <a:ext cx="1838556" cy="1078131"/>
          </a:xfrm>
          <a:prstGeom prst="wedgeRectCallout">
            <a:avLst>
              <a:gd name="adj1" fmla="val -67136"/>
              <a:gd name="adj2" fmla="val 36272"/>
            </a:avLst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Kuva 14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9BF0B78F-12FA-1C0B-9DB5-BCD2895AB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48122">
            <a:off x="5039114" y="3896857"/>
            <a:ext cx="2012588" cy="2012141"/>
          </a:xfrm>
          <a:prstGeom prst="rect">
            <a:avLst/>
          </a:prstGeom>
        </p:spPr>
      </p:pic>
      <p:sp>
        <p:nvSpPr>
          <p:cNvPr id="16" name="Puhekupla: Suorakulmio 15">
            <a:extLst>
              <a:ext uri="{FF2B5EF4-FFF2-40B4-BE49-F238E27FC236}">
                <a16:creationId xmlns:a16="http://schemas.microsoft.com/office/drawing/2014/main" id="{0DB73407-0B22-DD02-1FFE-260F55407E5B}"/>
              </a:ext>
            </a:extLst>
          </p:cNvPr>
          <p:cNvSpPr/>
          <p:nvPr/>
        </p:nvSpPr>
        <p:spPr>
          <a:xfrm>
            <a:off x="6857532" y="3561802"/>
            <a:ext cx="1945639" cy="1069104"/>
          </a:xfrm>
          <a:prstGeom prst="wedgeRectCallout">
            <a:avLst>
              <a:gd name="adj1" fmla="val -61574"/>
              <a:gd name="adj2" fmla="val 24206"/>
            </a:avLst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Puhekupla: Suorakulmio 17">
            <a:extLst>
              <a:ext uri="{FF2B5EF4-FFF2-40B4-BE49-F238E27FC236}">
                <a16:creationId xmlns:a16="http://schemas.microsoft.com/office/drawing/2014/main" id="{2115E671-8FC0-492D-3D35-DDB6A41B2845}"/>
              </a:ext>
            </a:extLst>
          </p:cNvPr>
          <p:cNvSpPr/>
          <p:nvPr/>
        </p:nvSpPr>
        <p:spPr>
          <a:xfrm>
            <a:off x="7429274" y="587280"/>
            <a:ext cx="1945639" cy="991905"/>
          </a:xfrm>
          <a:prstGeom prst="wedgeRectCallout">
            <a:avLst>
              <a:gd name="adj1" fmla="val 64591"/>
              <a:gd name="adj2" fmla="val -24205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1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Yhdistin: Kaareva 19">
            <a:extLst>
              <a:ext uri="{FF2B5EF4-FFF2-40B4-BE49-F238E27FC236}">
                <a16:creationId xmlns:a16="http://schemas.microsoft.com/office/drawing/2014/main" id="{D7A7EC34-F70F-5572-B256-DDA23E42940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902257" y="3887736"/>
            <a:ext cx="1596210" cy="1513739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Kuva 21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3FBA76ED-EA7D-D4AE-1476-95DD3C0FFC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68" b="44725"/>
          <a:stretch/>
        </p:blipFill>
        <p:spPr>
          <a:xfrm>
            <a:off x="9224134" y="4353000"/>
            <a:ext cx="3551501" cy="2401305"/>
          </a:xfrm>
          <a:prstGeom prst="rect">
            <a:avLst/>
          </a:prstGeom>
        </p:spPr>
      </p:pic>
      <p:cxnSp>
        <p:nvCxnSpPr>
          <p:cNvPr id="23" name="Yhdistin: Kaareva 22">
            <a:extLst>
              <a:ext uri="{FF2B5EF4-FFF2-40B4-BE49-F238E27FC236}">
                <a16:creationId xmlns:a16="http://schemas.microsoft.com/office/drawing/2014/main" id="{0BB75BCF-FB60-F2F1-87E4-C1403F9610A7}"/>
              </a:ext>
            </a:extLst>
          </p:cNvPr>
          <p:cNvCxnSpPr>
            <a:cxnSpLocks/>
          </p:cNvCxnSpPr>
          <p:nvPr/>
        </p:nvCxnSpPr>
        <p:spPr>
          <a:xfrm rot="10800000">
            <a:off x="4319081" y="1787049"/>
            <a:ext cx="4044566" cy="791117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Kuva 29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029EEAA2-4420-3764-C7A5-B460F972A5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32" b="31199"/>
          <a:stretch/>
        </p:blipFill>
        <p:spPr>
          <a:xfrm>
            <a:off x="9059266" y="198647"/>
            <a:ext cx="2401468" cy="1700016"/>
          </a:xfrm>
          <a:prstGeom prst="rect">
            <a:avLst/>
          </a:prstGeom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31" name="Kuva 30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0162B339-63EE-8833-064A-1DF813294A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607" t="-2166" b="-1"/>
          <a:stretch/>
        </p:blipFill>
        <p:spPr>
          <a:xfrm>
            <a:off x="91038" y="3281618"/>
            <a:ext cx="2009775" cy="3188017"/>
          </a:xfrm>
          <a:prstGeom prst="rect">
            <a:avLst/>
          </a:prstGeom>
        </p:spPr>
      </p:pic>
      <p:cxnSp>
        <p:nvCxnSpPr>
          <p:cNvPr id="32" name="Yhdistin: Kaareva 31">
            <a:extLst>
              <a:ext uri="{FF2B5EF4-FFF2-40B4-BE49-F238E27FC236}">
                <a16:creationId xmlns:a16="http://schemas.microsoft.com/office/drawing/2014/main" id="{F63903B1-04C5-01D8-26C5-88DF70271430}"/>
              </a:ext>
            </a:extLst>
          </p:cNvPr>
          <p:cNvCxnSpPr>
            <a:cxnSpLocks/>
          </p:cNvCxnSpPr>
          <p:nvPr/>
        </p:nvCxnSpPr>
        <p:spPr>
          <a:xfrm rot="16200000" flipH="1">
            <a:off x="2881241" y="3367240"/>
            <a:ext cx="2135186" cy="936189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Yhdistin: Kaareva 35">
            <a:extLst>
              <a:ext uri="{FF2B5EF4-FFF2-40B4-BE49-F238E27FC236}">
                <a16:creationId xmlns:a16="http://schemas.microsoft.com/office/drawing/2014/main" id="{6EB7BC41-292C-10BF-720A-A4F66B45F42B}"/>
              </a:ext>
            </a:extLst>
          </p:cNvPr>
          <p:cNvCxnSpPr>
            <a:cxnSpLocks/>
          </p:cNvCxnSpPr>
          <p:nvPr/>
        </p:nvCxnSpPr>
        <p:spPr>
          <a:xfrm>
            <a:off x="4696747" y="5611538"/>
            <a:ext cx="2637307" cy="633369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Yhdistin: Kaareva 45">
            <a:extLst>
              <a:ext uri="{FF2B5EF4-FFF2-40B4-BE49-F238E27FC236}">
                <a16:creationId xmlns:a16="http://schemas.microsoft.com/office/drawing/2014/main" id="{4737F7C4-D5AA-4F86-D908-31BBA3F1250C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874405" y="2336916"/>
            <a:ext cx="1109390" cy="780017"/>
          </a:xfrm>
          <a:prstGeom prst="curvedConnector3">
            <a:avLst>
              <a:gd name="adj1" fmla="val 50000"/>
            </a:avLst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Kuva 57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63458C9F-F765-2AC3-960D-EB1EBD09C1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69" r="28095" b="68356"/>
          <a:stretch/>
        </p:blipFill>
        <p:spPr>
          <a:xfrm>
            <a:off x="976581" y="1311157"/>
            <a:ext cx="2400300" cy="1415767"/>
          </a:xfrm>
          <a:prstGeom prst="rect">
            <a:avLst/>
          </a:prstGeom>
        </p:spPr>
      </p:pic>
      <p:sp>
        <p:nvSpPr>
          <p:cNvPr id="61" name="Tekstiruutu 60">
            <a:extLst>
              <a:ext uri="{FF2B5EF4-FFF2-40B4-BE49-F238E27FC236}">
                <a16:creationId xmlns:a16="http://schemas.microsoft.com/office/drawing/2014/main" id="{585A516E-83C4-94D9-C833-D00D656FC162}"/>
              </a:ext>
            </a:extLst>
          </p:cNvPr>
          <p:cNvSpPr txBox="1"/>
          <p:nvPr/>
        </p:nvSpPr>
        <p:spPr>
          <a:xfrm>
            <a:off x="1528143" y="1308742"/>
            <a:ext cx="2772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för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studerandevården</a:t>
            </a:r>
            <a:endParaRPr lang="fi-FI" sz="1800" kern="100" dirty="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3" name="Suorakulmio 62">
            <a:extLst>
              <a:ext uri="{FF2B5EF4-FFF2-40B4-BE49-F238E27FC236}">
                <a16:creationId xmlns:a16="http://schemas.microsoft.com/office/drawing/2014/main" id="{35B712E6-E4C6-CAD9-4217-D9AE53E7CE06}"/>
              </a:ext>
            </a:extLst>
          </p:cNvPr>
          <p:cNvSpPr/>
          <p:nvPr/>
        </p:nvSpPr>
        <p:spPr>
          <a:xfrm>
            <a:off x="91038" y="103695"/>
            <a:ext cx="12009924" cy="668360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9F60412-1AAE-05C5-BCBE-E3E002A91292}"/>
              </a:ext>
            </a:extLst>
          </p:cNvPr>
          <p:cNvSpPr txBox="1"/>
          <p:nvPr/>
        </p:nvSpPr>
        <p:spPr>
          <a:xfrm>
            <a:off x="8499348" y="2025632"/>
            <a:ext cx="2637307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6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Utbildningsarrangörens</a:t>
            </a:r>
            <a:r>
              <a:rPr lang="fi-FI" sz="16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600" kern="100" dirty="0" err="1">
                <a:solidFill>
                  <a:schemeClr val="accent4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studerandevårdsplan</a:t>
            </a:r>
            <a:endParaRPr lang="fi-FI" sz="1100" kern="100" dirty="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E556087C-1A32-EE84-C781-7E492534F692}"/>
              </a:ext>
            </a:extLst>
          </p:cNvPr>
          <p:cNvSpPr txBox="1"/>
          <p:nvPr/>
        </p:nvSpPr>
        <p:spPr>
          <a:xfrm>
            <a:off x="7414150" y="594515"/>
            <a:ext cx="2009775" cy="1071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regionala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studerandevårdsplanen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grundar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på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utbildningsarrangörernas</a:t>
            </a:r>
            <a:r>
              <a:rPr lang="fi-FI" sz="1200" i="1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planer</a:t>
            </a:r>
            <a:endParaRPr lang="fi-FI" sz="1200" kern="100" dirty="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40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D36E7-51A1-570B-6B36-802FBFD94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9E3AC18A-0747-998A-79AC-95B6F11BBDE6}"/>
              </a:ext>
            </a:extLst>
          </p:cNvPr>
          <p:cNvSpPr txBox="1"/>
          <p:nvPr/>
        </p:nvSpPr>
        <p:spPr>
          <a:xfrm>
            <a:off x="3519140" y="521831"/>
            <a:ext cx="7779956" cy="62324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Enligt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lagen</a:t>
            </a:r>
            <a:r>
              <a:rPr lang="fi-FI" sz="1200" dirty="0">
                <a:solidFill>
                  <a:schemeClr val="accent4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om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elev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-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ska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välfärdsområdet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ha en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regional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studerandevårdsplan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per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fullmäktigeperiod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för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ordnandet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studerandevårdens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tjänster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välfärdsområdet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ansvarar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för.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Planen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har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gjorts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i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samarbete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med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medlemmar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regionala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studerandevårdsgruppen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genom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att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engagera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elever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närstående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personal i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utarbetningen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planen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  <a:endParaRPr lang="fi-FI" sz="12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Planen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omfattar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studerandevårdens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tjänster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hör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till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förskoleundervisningen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grundläggande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utbildningen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samt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andra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stadiets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elever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grundar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sig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på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undervisnings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-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utbildningsarrangörens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elevhälsoplan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</a:p>
          <a:p>
            <a:endParaRPr lang="fi-FI" sz="1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Planen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ska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enligt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lag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om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elev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-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13§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omfatta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:</a:t>
            </a:r>
          </a:p>
          <a:p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1)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mål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centrala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principer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för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regionalt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genomförandet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studerandevårdens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tjänster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2)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plan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över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samarbetet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mellan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välfärdsområdet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utbildningens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arrangörer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för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genomförandet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studerandevårdens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helhet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3)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bedömningar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studerandevårdstjänsternas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helhetsbehov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kommit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fram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de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elevhälsoplaner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gjorts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undervisningsarrangörer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finns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i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välfärdsområdet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andra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nödvändiga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åtgärder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4)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plan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för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fördelning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studerandevårdstjänsternas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resurser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5)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åtgärder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för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genomförande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uppföljning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den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regionala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elevhälsoplanen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endParaRPr lang="fi-FI" sz="1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Elevhälsoplanen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bifogas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en del av Vanda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Kervo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välfärdsområdets</a:t>
            </a:r>
            <a:r>
              <a:rPr lang="fi-FI" sz="16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välfärdsplan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för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barn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6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unga</a:t>
            </a:r>
            <a:r>
              <a:rPr lang="fi-FI" sz="16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pPr lvl="0">
              <a:spcAft>
                <a:spcPts val="175"/>
              </a:spcAft>
            </a:pPr>
            <a:endParaRPr lang="fi-FI" i="1" dirty="0">
              <a:solidFill>
                <a:schemeClr val="accent4"/>
              </a:solidFill>
              <a:latin typeface="+mj-lt"/>
              <a:ea typeface="Calibri" panose="020F0502020204030204" pitchFamily="34" charset="0"/>
            </a:endParaRPr>
          </a:p>
          <a:p>
            <a:pPr lvl="0">
              <a:spcAft>
                <a:spcPts val="175"/>
              </a:spcAft>
            </a:pP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I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planen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finns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en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grön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streckad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linje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beskriver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att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varje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sak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i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studerandevården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är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viktig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den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har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en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inverkan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på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alla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studerandes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vardag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resurser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framgång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i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studierna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pPr lvl="0">
              <a:spcAft>
                <a:spcPts val="175"/>
              </a:spcAft>
            </a:pPr>
            <a:endParaRPr lang="fi-FI" sz="1200" dirty="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lille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mannen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som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ibland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dyker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upp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högra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nedre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hörnet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berättar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tankar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visheter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som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samlats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av </a:t>
            </a:r>
            <a:r>
              <a:rPr lang="fi-FI" sz="1200" i="1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förskolebarnen</a:t>
            </a:r>
            <a:r>
              <a:rPr lang="fi-FI" sz="1200" i="1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n-ea"/>
              <a:cs typeface="Calibri Light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3FC87E4-07A7-D5EC-0EE9-87048A86D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67" y="2851484"/>
            <a:ext cx="2896004" cy="321989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2EDC7504-A7C5-BC25-8D26-57DEB6C2A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03" y="2976499"/>
            <a:ext cx="885949" cy="905001"/>
          </a:xfrm>
          <a:prstGeom prst="rect">
            <a:avLst/>
          </a:prstGeom>
        </p:spPr>
      </p:pic>
      <p:sp>
        <p:nvSpPr>
          <p:cNvPr id="6" name="Puhekupla: Suorakulmio, kulmat pyöristettu 5">
            <a:extLst>
              <a:ext uri="{FF2B5EF4-FFF2-40B4-BE49-F238E27FC236}">
                <a16:creationId xmlns:a16="http://schemas.microsoft.com/office/drawing/2014/main" id="{1D29610B-721C-089B-CA9E-7B3AEDB754A0}"/>
              </a:ext>
            </a:extLst>
          </p:cNvPr>
          <p:cNvSpPr/>
          <p:nvPr/>
        </p:nvSpPr>
        <p:spPr>
          <a:xfrm>
            <a:off x="238002" y="545237"/>
            <a:ext cx="3040436" cy="2243740"/>
          </a:xfrm>
          <a:prstGeom prst="wedgeRoundRectCallout">
            <a:avLst>
              <a:gd name="adj1" fmla="val 12280"/>
              <a:gd name="adj2" fmla="val 70719"/>
              <a:gd name="adj3" fmla="val 16667"/>
            </a:avLst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planen beskrivs ordnandet av studerandevårdens tjänster. Med hjälp av den säkerställer man även en tjänst av jämn kvalitet och stärker samarbetet. Planen styr studerandevårdspersonalens arbete.</a:t>
            </a:r>
            <a:endParaRPr lang="fi-FI" sz="1100" kern="10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BBB2E819-E63C-50A5-16F1-738D50696414}"/>
              </a:ext>
            </a:extLst>
          </p:cNvPr>
          <p:cNvSpPr/>
          <p:nvPr/>
        </p:nvSpPr>
        <p:spPr>
          <a:xfrm>
            <a:off x="91037" y="103694"/>
            <a:ext cx="11988295" cy="666135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Yhdistin: Kaareva 7">
            <a:extLst>
              <a:ext uri="{FF2B5EF4-FFF2-40B4-BE49-F238E27FC236}">
                <a16:creationId xmlns:a16="http://schemas.microsoft.com/office/drawing/2014/main" id="{76B44AE7-E357-0AE6-D415-5638A9F5AFC1}"/>
              </a:ext>
            </a:extLst>
          </p:cNvPr>
          <p:cNvCxnSpPr>
            <a:cxnSpLocks/>
          </p:cNvCxnSpPr>
          <p:nvPr/>
        </p:nvCxnSpPr>
        <p:spPr>
          <a:xfrm flipV="1">
            <a:off x="2654406" y="5620943"/>
            <a:ext cx="929055" cy="512947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85561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26E0A2-49F3-0461-2F06-2EF4D892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20934"/>
            <a:ext cx="10260000" cy="1325563"/>
          </a:xfrm>
        </p:spPr>
        <p:txBody>
          <a:bodyPr>
            <a:normAutofit/>
          </a:bodyPr>
          <a:lstStyle/>
          <a:p>
            <a:r>
              <a:rPr lang="fi-FI" sz="2400" kern="100">
                <a:effectLst/>
                <a:latin typeface="+mj-lt"/>
                <a:ea typeface="Aptos"/>
                <a:cs typeface="Times New Roman" panose="02020603050405020304" pitchFamily="18" charset="0"/>
              </a:rPr>
              <a:t>Processen att utarbeta planen</a:t>
            </a:r>
            <a:br>
              <a:rPr lang="fi-FI" sz="1800" kern="100">
                <a:effectLst/>
                <a:latin typeface="Aptos"/>
                <a:ea typeface="Aptos"/>
                <a:cs typeface="Times New Roman" panose="02020603050405020304" pitchFamily="18" charset="0"/>
              </a:rPr>
            </a:br>
            <a:endParaRPr lang="fi-FI" sz="2400">
              <a:latin typeface="+mj-lt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5F2B8B-0862-85DE-8401-3A77FFF76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4" y="644832"/>
            <a:ext cx="11674586" cy="5915766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endParaRPr lang="fi-FI" sz="1600" b="0" i="0">
              <a:solidFill>
                <a:srgbClr val="FFFFFF"/>
              </a:solidFill>
              <a:effectLst/>
              <a:latin typeface="+mj-lt"/>
            </a:endParaRPr>
          </a:p>
          <a:p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B87E09C-3CC9-4E4E-228A-1B772E9A7D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13"/>
          <a:stretch/>
        </p:blipFill>
        <p:spPr>
          <a:xfrm>
            <a:off x="9667483" y="3865207"/>
            <a:ext cx="2104307" cy="2784168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48931AAA-B79A-93C8-4721-674B9D23764C}"/>
              </a:ext>
            </a:extLst>
          </p:cNvPr>
          <p:cNvSpPr txBox="1"/>
          <p:nvPr/>
        </p:nvSpPr>
        <p:spPr>
          <a:xfrm>
            <a:off x="221942" y="550416"/>
            <a:ext cx="10135262" cy="5168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Samarbetsgrupp för den regionala studerandevården utsåg en separat skrivgrupp, vars medlemmar är från välfärdsområdet, Vanda stad, Kervo stad, representanter för andra stadiet och vårdnadshavare.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Skrivgruppen har utarbetat med beaktande till det lagstadgade innehållet särdrag i Vanda och Kervo välfärdsområdet och utbildningsarrangörernas elevhälsoplaner.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I den regionala elevhälsogruppen beslöt man involvera brett i utarbetningen av planen: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Enkäten var öppen 21.11-4.12.2023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Enköten skickades till: elever, vårdnadshavare (grundläggande utbildning: klass 4 klass 6 klass 8 och andra stadiet)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Kervo 2 skolor, Vanda 8 skolor + en svenskspråkig, 2:a stadiet 6 läroanstalter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Arbetstagare (hela skolans personal bl.a. assistenter, lärare, rektorer och välfärdsområdet)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Översättningar: svenska och lätt språk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Vidare hade förskolebarnen en egen uppgift (bok och frågor som rörde denna) (12 daghem)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Svarande: finskspråkig N=634, lätt språk N=53, svenskspråkig N=0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Förutom enkäten presenterades målsättningar och behandlades även i ungdomsfullmäktiges workshop 4.12.2023.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i-FI" sz="1600" kern="100">
                <a:solidFill>
                  <a:schemeClr val="accent4"/>
                </a:solidFill>
                <a:effectLst/>
                <a:latin typeface="+mj-lt"/>
                <a:ea typeface="Aptos"/>
                <a:cs typeface="Times New Roman" panose="02020603050405020304" pitchFamily="18" charset="0"/>
              </a:rPr>
              <a:t>Enkätens resultaten utnyttjades när målet sattes. </a:t>
            </a:r>
          </a:p>
        </p:txBody>
      </p:sp>
    </p:spTree>
    <p:extLst>
      <p:ext uri="{BB962C8B-B14F-4D97-AF65-F5344CB8AC3E}">
        <p14:creationId xmlns:p14="http://schemas.microsoft.com/office/powerpoint/2010/main" val="273532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Kuva, joka sisältää kohteen Polkupyörän kiekko, Polkupyörän runko, pyörä, Polkupyörät – Varusteet ja tarvikkeet&#10;&#10;Kuvaus luotu automaattisesti">
            <a:extLst>
              <a:ext uri="{FF2B5EF4-FFF2-40B4-BE49-F238E27FC236}">
                <a16:creationId xmlns:a16="http://schemas.microsoft.com/office/drawing/2014/main" id="{04E2FBBC-FAEA-E4F1-5963-CE5B88750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963" y="2045519"/>
            <a:ext cx="1697301" cy="1696924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C693DFBC-2C8B-5029-ACD7-59DBEDB21E31}"/>
              </a:ext>
            </a:extLst>
          </p:cNvPr>
          <p:cNvSpPr txBox="1"/>
          <p:nvPr/>
        </p:nvSpPr>
        <p:spPr>
          <a:xfrm>
            <a:off x="7951614" y="4551667"/>
            <a:ext cx="3769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Kuva 5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823371E8-7936-CE58-E894-E8B20EAB1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401" y="1765562"/>
            <a:ext cx="5333905" cy="4893428"/>
          </a:xfrm>
          <a:prstGeom prst="rect">
            <a:avLst/>
          </a:prstGeom>
        </p:spPr>
      </p:pic>
      <p:sp>
        <p:nvSpPr>
          <p:cNvPr id="10" name="Suorakulmio 9">
            <a:extLst>
              <a:ext uri="{FF2B5EF4-FFF2-40B4-BE49-F238E27FC236}">
                <a16:creationId xmlns:a16="http://schemas.microsoft.com/office/drawing/2014/main" id="{F4BC1839-0F27-07F1-7A2E-0A55825BD562}"/>
              </a:ext>
            </a:extLst>
          </p:cNvPr>
          <p:cNvSpPr/>
          <p:nvPr/>
        </p:nvSpPr>
        <p:spPr>
          <a:xfrm>
            <a:off x="614789" y="1120074"/>
            <a:ext cx="5006298" cy="718232"/>
          </a:xfrm>
          <a:prstGeom prst="rect">
            <a:avLst/>
          </a:prstGeom>
          <a:noFill/>
          <a:ln w="9525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1E1E1E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/>
              </a:rPr>
              <a:t>     </a:t>
            </a:r>
          </a:p>
          <a:p>
            <a:pPr algn="ctr"/>
            <a:r>
              <a:rPr lang="fi-FI" sz="1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Sammanlagt ca 234 läroanstalter och daghem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+mj-lt"/>
              <a:ea typeface="+mn-ea"/>
              <a:cs typeface="Calibri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AAE26DAA-DD32-DE61-2D1F-423FBE3D9F76}"/>
              </a:ext>
            </a:extLst>
          </p:cNvPr>
          <p:cNvSpPr/>
          <p:nvPr/>
        </p:nvSpPr>
        <p:spPr>
          <a:xfrm>
            <a:off x="84841" y="94268"/>
            <a:ext cx="12009749" cy="667417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FE6FDB5B-FD44-4F4C-4B7E-FC7CD83CFA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220" y="3980221"/>
            <a:ext cx="1857634" cy="1581371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F9CD910-00C3-42AA-A521-F2708EC76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7233" y="3980221"/>
            <a:ext cx="1703800" cy="1581371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AF1ABB3B-BEEB-B1ED-FE5C-2AB5135565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7103" y="3980220"/>
            <a:ext cx="1517004" cy="1581372"/>
          </a:xfrm>
          <a:prstGeom prst="rect">
            <a:avLst/>
          </a:prstGeom>
        </p:spPr>
      </p:pic>
      <p:sp>
        <p:nvSpPr>
          <p:cNvPr id="19" name="Puhekupla: Suorakulmio 18">
            <a:extLst>
              <a:ext uri="{FF2B5EF4-FFF2-40B4-BE49-F238E27FC236}">
                <a16:creationId xmlns:a16="http://schemas.microsoft.com/office/drawing/2014/main" id="{91372248-CC63-0AB4-8A99-1B9DAB35C5A1}"/>
              </a:ext>
            </a:extLst>
          </p:cNvPr>
          <p:cNvSpPr/>
          <p:nvPr/>
        </p:nvSpPr>
        <p:spPr>
          <a:xfrm>
            <a:off x="614789" y="2093929"/>
            <a:ext cx="1239632" cy="1311433"/>
          </a:xfrm>
          <a:prstGeom prst="wedgeRectCallou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AF4A428D-C06E-3AAC-A5B4-C9E69B986366}"/>
              </a:ext>
            </a:extLst>
          </p:cNvPr>
          <p:cNvSpPr txBox="1"/>
          <p:nvPr/>
        </p:nvSpPr>
        <p:spPr>
          <a:xfrm>
            <a:off x="587200" y="2119838"/>
            <a:ext cx="128262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FÖRSKOLE-UNDERVISNING</a:t>
            </a:r>
          </a:p>
          <a:p>
            <a:r>
              <a:rPr lang="fi-FI" sz="12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r>
              <a:rPr lang="fi-FI" sz="12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159</a:t>
            </a:r>
          </a:p>
          <a:p>
            <a:r>
              <a:rPr lang="fi-FI" sz="12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VERKSAMHETS-STÄLLEN</a:t>
            </a:r>
          </a:p>
          <a:p>
            <a:endParaRPr lang="fi-FI" sz="140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</p:txBody>
      </p:sp>
      <p:sp>
        <p:nvSpPr>
          <p:cNvPr id="22" name="Puhekupla: Suorakulmio 21">
            <a:extLst>
              <a:ext uri="{FF2B5EF4-FFF2-40B4-BE49-F238E27FC236}">
                <a16:creationId xmlns:a16="http://schemas.microsoft.com/office/drawing/2014/main" id="{C0FA732C-399D-1F1D-807F-977700410546}"/>
              </a:ext>
            </a:extLst>
          </p:cNvPr>
          <p:cNvSpPr/>
          <p:nvPr/>
        </p:nvSpPr>
        <p:spPr>
          <a:xfrm>
            <a:off x="2604503" y="2093928"/>
            <a:ext cx="1198946" cy="1311434"/>
          </a:xfrm>
          <a:prstGeom prst="wedgeRectCallou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Puhekupla: Suorakulmio 22">
            <a:extLst>
              <a:ext uri="{FF2B5EF4-FFF2-40B4-BE49-F238E27FC236}">
                <a16:creationId xmlns:a16="http://schemas.microsoft.com/office/drawing/2014/main" id="{C1369471-4B44-AF7E-E7AE-10697C8AE1C1}"/>
              </a:ext>
            </a:extLst>
          </p:cNvPr>
          <p:cNvSpPr/>
          <p:nvPr/>
        </p:nvSpPr>
        <p:spPr>
          <a:xfrm>
            <a:off x="4422141" y="2093928"/>
            <a:ext cx="1198946" cy="1311434"/>
          </a:xfrm>
          <a:prstGeom prst="wedgeRectCallou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B98A1F6A-E53A-FC8E-7167-DA2507DCB49C}"/>
              </a:ext>
            </a:extLst>
          </p:cNvPr>
          <p:cNvSpPr txBox="1"/>
          <p:nvPr/>
        </p:nvSpPr>
        <p:spPr>
          <a:xfrm>
            <a:off x="2581870" y="2119838"/>
            <a:ext cx="1282629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GRUNDLÄGGAN-DE UTBILDNING</a:t>
            </a:r>
          </a:p>
          <a:p>
            <a:endParaRPr lang="fi-FI" sz="120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2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51 </a:t>
            </a:r>
            <a:r>
              <a:rPr lang="fi-FI" sz="12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VERKSAMHETS-STÄLLEN</a:t>
            </a:r>
          </a:p>
          <a:p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90EDCC52-D856-CAA5-931F-EF7C5BD4288F}"/>
              </a:ext>
            </a:extLst>
          </p:cNvPr>
          <p:cNvSpPr txBox="1"/>
          <p:nvPr/>
        </p:nvSpPr>
        <p:spPr>
          <a:xfrm>
            <a:off x="4419242" y="2153258"/>
            <a:ext cx="11989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2:a  STADIET </a:t>
            </a:r>
          </a:p>
          <a:p>
            <a:endParaRPr lang="fi-FI" sz="120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endParaRPr lang="fi-FI" sz="120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fi-FI" sz="12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24 VERKSAMHETS-STÄLLEN</a:t>
            </a: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n-ea"/>
              <a:cs typeface="Calibri Light"/>
            </a:endParaRPr>
          </a:p>
        </p:txBody>
      </p:sp>
      <p:cxnSp>
        <p:nvCxnSpPr>
          <p:cNvPr id="28" name="Yhdistin: Kaareva 27">
            <a:extLst>
              <a:ext uri="{FF2B5EF4-FFF2-40B4-BE49-F238E27FC236}">
                <a16:creationId xmlns:a16="http://schemas.microsoft.com/office/drawing/2014/main" id="{2798DDC1-B3ED-3331-11EE-99206420F0C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58103" y="1732432"/>
            <a:ext cx="1285329" cy="1106078"/>
          </a:xfrm>
          <a:prstGeom prst="curvedConnector3">
            <a:avLst>
              <a:gd name="adj1" fmla="val 40466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Yhdistin: Kaareva 30">
            <a:extLst>
              <a:ext uri="{FF2B5EF4-FFF2-40B4-BE49-F238E27FC236}">
                <a16:creationId xmlns:a16="http://schemas.microsoft.com/office/drawing/2014/main" id="{0C665288-976A-CB7E-3B28-A761ABC98FF9}"/>
              </a:ext>
            </a:extLst>
          </p:cNvPr>
          <p:cNvCxnSpPr>
            <a:cxnSpLocks/>
          </p:cNvCxnSpPr>
          <p:nvPr/>
        </p:nvCxnSpPr>
        <p:spPr>
          <a:xfrm rot="10800000" flipV="1">
            <a:off x="8498906" y="2423678"/>
            <a:ext cx="1175384" cy="861814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Yhdistin: Kaareva 32">
            <a:extLst>
              <a:ext uri="{FF2B5EF4-FFF2-40B4-BE49-F238E27FC236}">
                <a16:creationId xmlns:a16="http://schemas.microsoft.com/office/drawing/2014/main" id="{E329FF2A-CBF5-09E9-B1FC-246131DBC5CD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16870" y="235518"/>
            <a:ext cx="1435603" cy="1226114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Yhdistin: Kaareva 34">
            <a:extLst>
              <a:ext uri="{FF2B5EF4-FFF2-40B4-BE49-F238E27FC236}">
                <a16:creationId xmlns:a16="http://schemas.microsoft.com/office/drawing/2014/main" id="{8B62BF05-0E1A-09E1-9610-687CDFC536E8}"/>
              </a:ext>
            </a:extLst>
          </p:cNvPr>
          <p:cNvCxnSpPr>
            <a:cxnSpLocks/>
          </p:cNvCxnSpPr>
          <p:nvPr/>
        </p:nvCxnSpPr>
        <p:spPr>
          <a:xfrm flipV="1">
            <a:off x="9751721" y="1290831"/>
            <a:ext cx="1234906" cy="1106664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Yhdistin: Kaareva 37">
            <a:extLst>
              <a:ext uri="{FF2B5EF4-FFF2-40B4-BE49-F238E27FC236}">
                <a16:creationId xmlns:a16="http://schemas.microsoft.com/office/drawing/2014/main" id="{29B27546-882D-F1BB-6E12-12600B638B41}"/>
              </a:ext>
            </a:extLst>
          </p:cNvPr>
          <p:cNvCxnSpPr>
            <a:cxnSpLocks/>
          </p:cNvCxnSpPr>
          <p:nvPr/>
        </p:nvCxnSpPr>
        <p:spPr>
          <a:xfrm>
            <a:off x="11017025" y="1290831"/>
            <a:ext cx="1099985" cy="803097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28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2FA4BA3-D556-E725-B410-414A518C3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862" y="2799375"/>
            <a:ext cx="1487915" cy="2529021"/>
          </a:xfrm>
          <a:prstGeom prst="rect">
            <a:avLst/>
          </a:prstGeom>
        </p:spPr>
      </p:pic>
      <p:sp>
        <p:nvSpPr>
          <p:cNvPr id="3" name="Vuokaaviosymboli: Liitin 2">
            <a:extLst>
              <a:ext uri="{FF2B5EF4-FFF2-40B4-BE49-F238E27FC236}">
                <a16:creationId xmlns:a16="http://schemas.microsoft.com/office/drawing/2014/main" id="{F097A5F1-C03E-DA0C-96C0-F0AA9E5D25CE}"/>
              </a:ext>
            </a:extLst>
          </p:cNvPr>
          <p:cNvSpPr/>
          <p:nvPr/>
        </p:nvSpPr>
        <p:spPr>
          <a:xfrm>
            <a:off x="6846684" y="471321"/>
            <a:ext cx="2245360" cy="2194560"/>
          </a:xfrm>
          <a:prstGeom prst="flowChartConnector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Gemensam studerandevård är primär och hör till alla.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Vuokaaviosymboli: Liitin 4">
            <a:extLst>
              <a:ext uri="{FF2B5EF4-FFF2-40B4-BE49-F238E27FC236}">
                <a16:creationId xmlns:a16="http://schemas.microsoft.com/office/drawing/2014/main" id="{D477F032-CB58-2AA7-D4B2-1E47EF1E6D1A}"/>
              </a:ext>
            </a:extLst>
          </p:cNvPr>
          <p:cNvSpPr/>
          <p:nvPr/>
        </p:nvSpPr>
        <p:spPr>
          <a:xfrm>
            <a:off x="9145938" y="2193596"/>
            <a:ext cx="2766857" cy="2694038"/>
          </a:xfrm>
          <a:prstGeom prst="flowChartConnector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Välfärdsområde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:</a:t>
            </a:r>
          </a:p>
          <a:p>
            <a:pPr marL="285750" lvl="0" indent="-285750">
              <a:spcAft>
                <a:spcPts val="125"/>
              </a:spcAft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studerandevårdens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tjänster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: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kuratorer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psykologer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hälsovårdsskötare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läkare</a:t>
            </a:r>
            <a:endParaRPr lang="fi-FI" sz="1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285750" lvl="0" indent="-285750">
              <a:spcAft>
                <a:spcPts val="125"/>
              </a:spcAft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Regionala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studerandevårdsplan</a:t>
            </a:r>
            <a:endParaRPr lang="fi-FI" sz="1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</p:txBody>
      </p:sp>
      <p:sp>
        <p:nvSpPr>
          <p:cNvPr id="6" name="Vuokaaviosymboli: Liitin 5">
            <a:extLst>
              <a:ext uri="{FF2B5EF4-FFF2-40B4-BE49-F238E27FC236}">
                <a16:creationId xmlns:a16="http://schemas.microsoft.com/office/drawing/2014/main" id="{492F3F23-582B-B71E-9807-56A93755E15F}"/>
              </a:ext>
            </a:extLst>
          </p:cNvPr>
          <p:cNvSpPr/>
          <p:nvPr/>
        </p:nvSpPr>
        <p:spPr>
          <a:xfrm>
            <a:off x="4268738" y="2207182"/>
            <a:ext cx="2766857" cy="2694038"/>
          </a:xfrm>
          <a:prstGeom prst="flowChartConnector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Utbildningens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arrangör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:</a:t>
            </a:r>
          </a:p>
          <a:p>
            <a:pPr marL="285750" lvl="0" indent="-285750">
              <a:spcAft>
                <a:spcPts val="125"/>
              </a:spcAft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gemensam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studerandevård</a:t>
            </a:r>
            <a:endParaRPr lang="fi-FI" sz="1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285750" lvl="0" indent="-285750">
              <a:spcAft>
                <a:spcPts val="125"/>
              </a:spcAft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Undevisnings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-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fostringspersonal</a:t>
            </a:r>
            <a:endParaRPr lang="fi-FI" sz="1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285750" lvl="0" indent="-285750">
              <a:spcAft>
                <a:spcPts val="125"/>
              </a:spcAft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Utbildningsarrangörens</a:t>
            </a:r>
            <a:r>
              <a:rPr lang="fi-FI" sz="1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4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studerandevårds</a:t>
            </a:r>
            <a:r>
              <a:rPr lang="fi-FI" sz="14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plan</a:t>
            </a:r>
            <a:endParaRPr lang="fi-FI" sz="14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Calibri Light"/>
            </a:endParaRPr>
          </a:p>
        </p:txBody>
      </p:sp>
      <p:sp>
        <p:nvSpPr>
          <p:cNvPr id="7" name="Nuoli: Kaareva ylös 6">
            <a:extLst>
              <a:ext uri="{FF2B5EF4-FFF2-40B4-BE49-F238E27FC236}">
                <a16:creationId xmlns:a16="http://schemas.microsoft.com/office/drawing/2014/main" id="{6677651E-6104-9371-3CA7-51A049F8A171}"/>
              </a:ext>
            </a:extLst>
          </p:cNvPr>
          <p:cNvSpPr/>
          <p:nvPr/>
        </p:nvSpPr>
        <p:spPr>
          <a:xfrm>
            <a:off x="6874255" y="4827293"/>
            <a:ext cx="2467896" cy="924233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B845534-9278-0720-8D24-47767E23790B}"/>
              </a:ext>
            </a:extLst>
          </p:cNvPr>
          <p:cNvSpPr txBox="1"/>
          <p:nvPr/>
        </p:nvSpPr>
        <p:spPr>
          <a:xfrm>
            <a:off x="6259252" y="5892519"/>
            <a:ext cx="37474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Tillgänglighet till tjänsterna som närservice, med låg tröskel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2A0C64E-2A24-0BBB-0CAF-F9F82A15F0F9}"/>
              </a:ext>
            </a:extLst>
          </p:cNvPr>
          <p:cNvSpPr txBox="1"/>
          <p:nvPr/>
        </p:nvSpPr>
        <p:spPr>
          <a:xfrm>
            <a:off x="254290" y="594480"/>
            <a:ext cx="3441290" cy="595021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olid"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Studerandevården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genomförs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samarbete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mellan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Vanda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Kervo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välfärdsområdet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utbildningens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arrangörer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Välfärdsområdet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ansvarar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för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ordnandet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av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studerandevårdens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tjänster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på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läroanstalter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som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ligger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i Vanda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och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Kervo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i-FI" sz="18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välfärdsområde</a:t>
            </a:r>
            <a:r>
              <a:rPr lang="fi-FI" sz="18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endParaRPr lang="fi-FI" sz="1800" dirty="0">
              <a:solidFill>
                <a:schemeClr val="accent4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Utbildningsarrangören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ansvarar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för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utbildningsarrangörens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elevhälsoplan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genomförs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Utbildningsarrangören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ska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till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finns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lämpliga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lokaler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för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studerandevården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på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läroanstalten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eller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dess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omedelbara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närhet.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Lokalerna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ska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vara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lätt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tillgängliga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för </a:t>
            </a:r>
            <a:r>
              <a:rPr lang="fi-FI" sz="1800" kern="100" dirty="0" err="1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eleverna</a:t>
            </a:r>
            <a:r>
              <a:rPr lang="fi-FI" sz="1800" kern="100" dirty="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6F478D0-42FA-087C-F29F-A75B01E6A036}"/>
              </a:ext>
            </a:extLst>
          </p:cNvPr>
          <p:cNvSpPr txBox="1"/>
          <p:nvPr/>
        </p:nvSpPr>
        <p:spPr>
          <a:xfrm>
            <a:off x="29497" y="100471"/>
            <a:ext cx="72262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000" kern="100">
                <a:solidFill>
                  <a:schemeClr val="accent4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Samarbete mellan välfärdsområdet och arrangörer av utbildning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000" b="0" i="0" u="none" strike="noStrike" kern="1200" cap="none" spc="0" normalizeH="0" baseline="0" noProof="0">
              <a:ln>
                <a:noFill/>
              </a:ln>
              <a:solidFill>
                <a:srgbClr val="1E1E1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470A18E-4B08-72AA-5097-37DF125EC1A9}"/>
              </a:ext>
            </a:extLst>
          </p:cNvPr>
          <p:cNvSpPr/>
          <p:nvPr/>
        </p:nvSpPr>
        <p:spPr>
          <a:xfrm>
            <a:off x="84841" y="94268"/>
            <a:ext cx="12009749" cy="667417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3027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Yhdistin: Kaareva 12">
            <a:extLst>
              <a:ext uri="{FF2B5EF4-FFF2-40B4-BE49-F238E27FC236}">
                <a16:creationId xmlns:a16="http://schemas.microsoft.com/office/drawing/2014/main" id="{12B42583-EB83-FF44-B4BC-B7AB1FF18CD9}"/>
              </a:ext>
            </a:extLst>
          </p:cNvPr>
          <p:cNvCxnSpPr>
            <a:cxnSpLocks/>
          </p:cNvCxnSpPr>
          <p:nvPr/>
        </p:nvCxnSpPr>
        <p:spPr>
          <a:xfrm flipV="1">
            <a:off x="5958673" y="1517232"/>
            <a:ext cx="888009" cy="689950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  <p:cxnSp>
        <p:nvCxnSpPr>
          <p:cNvPr id="17" name="Yhdistin: Kaareva 16">
            <a:extLst>
              <a:ext uri="{FF2B5EF4-FFF2-40B4-BE49-F238E27FC236}">
                <a16:creationId xmlns:a16="http://schemas.microsoft.com/office/drawing/2014/main" id="{9FFADC36-58DE-26BC-CD2F-EAC796D0B289}"/>
              </a:ext>
            </a:extLst>
          </p:cNvPr>
          <p:cNvCxnSpPr>
            <a:cxnSpLocks/>
            <a:stCxn id="3" idx="7"/>
          </p:cNvCxnSpPr>
          <p:nvPr/>
        </p:nvCxnSpPr>
        <p:spPr>
          <a:xfrm rot="16200000" flipH="1">
            <a:off x="8782114" y="773811"/>
            <a:ext cx="1424539" cy="1462330"/>
          </a:xfrm>
          <a:prstGeom prst="curvedConnector4">
            <a:avLst>
              <a:gd name="adj1" fmla="val -16047"/>
              <a:gd name="adj2" fmla="val 61243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  <p:cxnSp>
        <p:nvCxnSpPr>
          <p:cNvPr id="28" name="Yhdistin: Kaareva 27">
            <a:extLst>
              <a:ext uri="{FF2B5EF4-FFF2-40B4-BE49-F238E27FC236}">
                <a16:creationId xmlns:a16="http://schemas.microsoft.com/office/drawing/2014/main" id="{58080684-ECC0-A221-108F-9878CC36071D}"/>
              </a:ext>
            </a:extLst>
          </p:cNvPr>
          <p:cNvCxnSpPr>
            <a:cxnSpLocks/>
          </p:cNvCxnSpPr>
          <p:nvPr/>
        </p:nvCxnSpPr>
        <p:spPr>
          <a:xfrm flipV="1">
            <a:off x="3843976" y="4827293"/>
            <a:ext cx="1188788" cy="743126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  <p:cxnSp>
        <p:nvCxnSpPr>
          <p:cNvPr id="29" name="Yhdistin: Kaareva 28">
            <a:extLst>
              <a:ext uri="{FF2B5EF4-FFF2-40B4-BE49-F238E27FC236}">
                <a16:creationId xmlns:a16="http://schemas.microsoft.com/office/drawing/2014/main" id="{4875DEA5-9622-5BD5-A61E-4D8C0BC415DD}"/>
              </a:ext>
            </a:extLst>
          </p:cNvPr>
          <p:cNvCxnSpPr>
            <a:cxnSpLocks/>
          </p:cNvCxnSpPr>
          <p:nvPr/>
        </p:nvCxnSpPr>
        <p:spPr>
          <a:xfrm>
            <a:off x="10671156" y="4920886"/>
            <a:ext cx="1472571" cy="1283594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00983A"/>
            </a:solidFill>
            <a:prstDash val="dash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428399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ulukko 7">
            <a:extLst>
              <a:ext uri="{FF2B5EF4-FFF2-40B4-BE49-F238E27FC236}">
                <a16:creationId xmlns:a16="http://schemas.microsoft.com/office/drawing/2014/main" id="{43999524-EBE2-C026-FEE1-1D694BA3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489479"/>
              </p:ext>
            </p:extLst>
          </p:nvPr>
        </p:nvGraphicFramePr>
        <p:xfrm>
          <a:off x="60429" y="131247"/>
          <a:ext cx="11950277" cy="6412625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2086791">
                  <a:extLst>
                    <a:ext uri="{9D8B030D-6E8A-4147-A177-3AD203B41FA5}">
                      <a16:colId xmlns:a16="http://schemas.microsoft.com/office/drawing/2014/main" val="566653802"/>
                    </a:ext>
                  </a:extLst>
                </a:gridCol>
                <a:gridCol w="3777421">
                  <a:extLst>
                    <a:ext uri="{9D8B030D-6E8A-4147-A177-3AD203B41FA5}">
                      <a16:colId xmlns:a16="http://schemas.microsoft.com/office/drawing/2014/main" val="3691981037"/>
                    </a:ext>
                  </a:extLst>
                </a:gridCol>
                <a:gridCol w="2942724">
                  <a:extLst>
                    <a:ext uri="{9D8B030D-6E8A-4147-A177-3AD203B41FA5}">
                      <a16:colId xmlns:a16="http://schemas.microsoft.com/office/drawing/2014/main" val="1637948062"/>
                    </a:ext>
                  </a:extLst>
                </a:gridCol>
                <a:gridCol w="3143341">
                  <a:extLst>
                    <a:ext uri="{9D8B030D-6E8A-4147-A177-3AD203B41FA5}">
                      <a16:colId xmlns:a16="http://schemas.microsoft.com/office/drawing/2014/main" val="58679627"/>
                    </a:ext>
                  </a:extLst>
                </a:gridCol>
              </a:tblGrid>
              <a:tr h="7649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Strategisk riktlinje</a:t>
                      </a:r>
                    </a:p>
                    <a:p>
                      <a:endParaRPr lang="fi-FI" sz="1600" b="1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i="0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 stärker trivsel och säkerhet</a:t>
                      </a:r>
                      <a:endParaRPr lang="fi-FI" sz="1600" b="1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i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 förbättrar tjänsterna</a:t>
                      </a:r>
                      <a:endParaRPr lang="fi-FI" sz="1600" b="1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i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 arbetar tillsammans</a:t>
                      </a:r>
                      <a:endParaRPr lang="fi-FI" sz="1600" b="1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17643"/>
                  </a:ext>
                </a:extLst>
              </a:tr>
              <a:tr h="18663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Målets ämne</a:t>
                      </a:r>
                    </a:p>
                    <a:p>
                      <a:pPr algn="ctr"/>
                      <a:endParaRPr lang="fi-FI" sz="16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i-FI" sz="1200" b="1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 stärker synligheten och närvaron på studiehälsans tjänster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200" i="1" kern="120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Individuellt arbete och gemensamt arbete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fi-FI" sz="1100" kern="120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 studerandevårdens tjänster beaktas betydelsen av känslomässiga färdigheter och interaktionsförmåga i elevens övergripande välbefinnande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200" b="1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Öka tillgängligheten till studerandevårdens tjänster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i="1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Mångsidiga kontaktkanaler</a:t>
                      </a:r>
                      <a:endParaRPr lang="fi-FI" sz="1200" kern="120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i="1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Digitala tjänster (distansmottagningar)</a:t>
                      </a:r>
                      <a:endParaRPr lang="fi-FI" sz="1200" kern="120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Studerandevårdens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samarbetsstrukturer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klargörs</a:t>
                      </a:r>
                      <a:endParaRPr lang="fi-FI" sz="1200" b="1" kern="1200" dirty="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b="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samarbete</a:t>
                      </a:r>
                      <a:r>
                        <a:rPr lang="fi-FI" sz="1200" b="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mellan</a:t>
                      </a:r>
                      <a:r>
                        <a:rPr lang="fi-FI" sz="1200" b="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studerandevårdens</a:t>
                      </a:r>
                      <a:r>
                        <a:rPr lang="fi-FI" sz="1200" b="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arbetstagare</a:t>
                      </a:r>
                      <a:endParaRPr lang="fi-FI" sz="1200" b="0" i="1" kern="1200" dirty="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samarbete</a:t>
                      </a:r>
                      <a:r>
                        <a:rPr lang="fi-FI" sz="120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som</a:t>
                      </a:r>
                      <a:r>
                        <a:rPr lang="fi-FI" sz="120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görs</a:t>
                      </a:r>
                      <a:r>
                        <a:rPr lang="fi-FI" sz="120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mellan</a:t>
                      </a:r>
                      <a:r>
                        <a:rPr lang="fi-FI" sz="120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utbildningsanordnare</a:t>
                      </a:r>
                      <a:endParaRPr lang="fi-FI" sz="1200" kern="1200" dirty="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föreningssamarbete</a:t>
                      </a:r>
                      <a:endParaRPr lang="fi-FI" sz="1200" i="1" kern="1200" dirty="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i-FI" sz="18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studerandevården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satsar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man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på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skolgemenskapens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övergripande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stöd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gemensam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b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studerandevård</a:t>
                      </a:r>
                      <a:r>
                        <a:rPr lang="fi-FI" sz="1200" b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Stärkning</a:t>
                      </a:r>
                      <a:r>
                        <a:rPr lang="fi-FI" sz="120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 </a:t>
                      </a: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samarbetet</a:t>
                      </a:r>
                      <a:r>
                        <a:rPr lang="fi-FI" sz="120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med</a:t>
                      </a:r>
                      <a:r>
                        <a:rPr lang="fi-FI" sz="1200" i="1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200" i="1" kern="1200" dirty="0" err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välfärdsarbetet</a:t>
                      </a:r>
                      <a:endParaRPr lang="fi-FI" sz="1200" kern="1200" dirty="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033323"/>
                  </a:ext>
                </a:extLst>
              </a:tr>
              <a:tr h="1999884">
                <a:tc>
                  <a:txBody>
                    <a:bodyPr/>
                    <a:lstStyle/>
                    <a:p>
                      <a:pPr algn="ctr"/>
                      <a:r>
                        <a:rPr lang="fi-FI" sz="1800" b="0" i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Åtgärd</a:t>
                      </a:r>
                      <a:endParaRPr lang="fi-FI" sz="1600" b="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b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Studerandevårdens tjänster blir synliga och kända</a:t>
                      </a:r>
                    </a:p>
                    <a:p>
                      <a:pPr lvl="0"/>
                      <a:r>
                        <a:rPr lang="fi-FI" sz="1200" b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Aktiv informering om tjänsterna</a:t>
                      </a:r>
                    </a:p>
                    <a:p>
                      <a:pPr lvl="0"/>
                      <a:endParaRPr lang="fi-FI" sz="1200" b="0" kern="120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i-FI" sz="1200" b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Mångprofessionellt ledda grupptjänster med välfärdsteman (kost, idrott, sömn, känslofärdigheter, psykiskt välbefinnande osv)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Utveckling av webbsidan Vakehyva.fi för att underlätta kontakt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b="0" kern="1200">
                        <a:solidFill>
                          <a:schemeClr val="accent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i-FI" sz="1200" b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Utreda möjligheten av elektronisk tidbokning</a:t>
                      </a:r>
                    </a:p>
                    <a:p>
                      <a:r>
                        <a:rPr lang="fi-FI" sz="1200" b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Distansmottagningar i serviceutbudet</a:t>
                      </a:r>
                    </a:p>
                    <a:p>
                      <a:r>
                        <a:rPr lang="fi-FI" sz="1200" b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Utveckla kundresponsen mer kundvänlig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fi-FI" sz="1200" b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Lätt språk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b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Klargöra organisationssamarbetets och projektarbetets struktur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b="0" i="1">
                          <a:solidFill>
                            <a:schemeClr val="accent4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Systematisk informering i befintliga strukturer om organisationssamarbetet och projekt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fi-FI" sz="1200" b="0">
                        <a:solidFill>
                          <a:schemeClr val="accent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 delar med oss av vår kompetens och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uppgiftsbeskrivning (innehåll) (Individuellt arbete och gemensamt arbete)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200" i="1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Planmässigt samarbete mellan yrkespersoner från olika branscher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260818"/>
                  </a:ext>
                </a:extLst>
              </a:tr>
              <a:tr h="1453202">
                <a:tc>
                  <a:txBody>
                    <a:bodyPr/>
                    <a:lstStyle/>
                    <a:p>
                      <a:pPr algn="ctr"/>
                      <a:r>
                        <a:rPr lang="fi-FI" sz="1800" b="0" i="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Mätare</a:t>
                      </a:r>
                      <a:endParaRPr lang="fi-FI" sz="16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Uppföljning av förverklingen av bindande dimensioneringar</a:t>
                      </a:r>
                    </a:p>
                    <a:p>
                      <a:r>
                        <a:rPr lang="fi-FI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Uppföljning av förverklingen av dimensioneringar</a:t>
                      </a:r>
                    </a:p>
                    <a:p>
                      <a:r>
                        <a:rPr lang="fi-FI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Skolhälsovårdsenkät och/eller TEAviisari</a:t>
                      </a:r>
                    </a:p>
                    <a:p>
                      <a:r>
                        <a:rPr lang="fi-FI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Utveckling av grupptjänsternas uppföljning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Tidsbegränsade åtkomster till tjänsten</a:t>
                      </a:r>
                    </a:p>
                    <a:p>
                      <a:r>
                        <a:rPr lang="fi-FI" sz="120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Uppdatering av webbplatsen (1x år)</a:t>
                      </a:r>
                    </a:p>
                    <a:p>
                      <a:r>
                        <a:rPr lang="fi-FI" sz="1200" kern="120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Mängden kundrespons</a:t>
                      </a:r>
                      <a:endParaRPr lang="fi-FI" sz="12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Föreningssamarbetet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ur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studerandevårdens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synvinkel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kartläggs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(HYTE-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utbudet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)</a:t>
                      </a:r>
                    </a:p>
                    <a:p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Välfärdsgruppernas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sammanträden</a:t>
                      </a:r>
                      <a:endParaRPr lang="fi-FI" sz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Uppföljning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av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samarbetet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mellan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studerandevårdens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yrkespersoner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teamens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sammanträden</a:t>
                      </a:r>
                      <a:r>
                        <a:rPr lang="fi-FI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)</a:t>
                      </a:r>
                    </a:p>
                    <a:p>
                      <a:endParaRPr lang="fi-FI" sz="1100" dirty="0">
                        <a:solidFill>
                          <a:schemeClr val="accent4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942939"/>
                  </a:ext>
                </a:extLst>
              </a:tr>
            </a:tbl>
          </a:graphicData>
        </a:graphic>
      </p:graphicFrame>
      <p:pic>
        <p:nvPicPr>
          <p:cNvPr id="9" name="Kuva 8">
            <a:extLst>
              <a:ext uri="{FF2B5EF4-FFF2-40B4-BE49-F238E27FC236}">
                <a16:creationId xmlns:a16="http://schemas.microsoft.com/office/drawing/2014/main" id="{8CE86202-5C21-EA32-A0F5-C5CAFCD1D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70" y="1287968"/>
            <a:ext cx="485843" cy="543001"/>
          </a:xfrm>
          <a:prstGeom prst="rect">
            <a:avLst/>
          </a:prstGeom>
        </p:spPr>
      </p:pic>
      <p:cxnSp>
        <p:nvCxnSpPr>
          <p:cNvPr id="8" name="Yhdistin: Kaareva 7">
            <a:extLst>
              <a:ext uri="{FF2B5EF4-FFF2-40B4-BE49-F238E27FC236}">
                <a16:creationId xmlns:a16="http://schemas.microsoft.com/office/drawing/2014/main" id="{F7603F94-E478-D4D3-9AA3-4AD234CDA49D}"/>
              </a:ext>
            </a:extLst>
          </p:cNvPr>
          <p:cNvCxnSpPr>
            <a:cxnSpLocks/>
          </p:cNvCxnSpPr>
          <p:nvPr/>
        </p:nvCxnSpPr>
        <p:spPr>
          <a:xfrm>
            <a:off x="60429" y="793948"/>
            <a:ext cx="11950277" cy="12700"/>
          </a:xfrm>
          <a:prstGeom prst="curvedConnector3">
            <a:avLst>
              <a:gd name="adj1" fmla="val 50000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9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884</Words>
  <Application>Microsoft Office PowerPoint</Application>
  <PresentationFormat>Laajakuva</PresentationFormat>
  <Paragraphs>116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Poppins SemiBold</vt:lpstr>
      <vt:lpstr>Sisällöt</vt:lpstr>
      <vt:lpstr>PowerPoint-esitys</vt:lpstr>
      <vt:lpstr>PLANER SOM STÖDER BARN OCH UNGAS VÄLBEFINNANDE </vt:lpstr>
      <vt:lpstr>PowerPoint-esitys</vt:lpstr>
      <vt:lpstr>Processen att utarbeta planen 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Laakso Marjukka</dc:creator>
  <cp:lastModifiedBy>Myllyniemi Harri</cp:lastModifiedBy>
  <cp:revision>10</cp:revision>
  <dcterms:created xsi:type="dcterms:W3CDTF">2024-03-06T09:00:41Z</dcterms:created>
  <dcterms:modified xsi:type="dcterms:W3CDTF">2024-03-07T11:03:45Z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2024-03-06T09:00:57Z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7cbe7314-9eec-453e-aa25-b39667b2f68f</vt:lpwstr>
  </property>
  <property fmtid="{D5CDD505-2E9C-101B-9397-08002B2CF9AE}" pid="7" name="MSIP_Label_defa4170-0d19-0005-0004-bc88714345d2_ActionId">
    <vt:lpwstr>17c840fb-486d-4958-87e5-4f229141d8cc</vt:lpwstr>
  </property>
  <property fmtid="{D5CDD505-2E9C-101B-9397-08002B2CF9AE}" pid="8" name="MSIP_Label_defa4170-0d19-0005-0004-bc88714345d2_ContentBits">
    <vt:lpwstr>0</vt:lpwstr>
  </property>
</Properties>
</file>